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Poppins" charset="1" panose="00000500000000000000"/>
      <p:regular r:id="rId16"/>
    </p:embeddedFont>
    <p:embeddedFont>
      <p:font typeface="Poppins Italic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74048" y="6159516"/>
            <a:ext cx="9817595" cy="2584646"/>
            <a:chOff x="0" y="0"/>
            <a:chExt cx="1383844" cy="364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3844" cy="364320"/>
            </a:xfrm>
            <a:custGeom>
              <a:avLst/>
              <a:gdLst/>
              <a:ahLst/>
              <a:cxnLst/>
              <a:rect r="r" b="b" t="t" l="l"/>
              <a:pathLst>
                <a:path h="364320" w="1383844">
                  <a:moveTo>
                    <a:pt x="59143" y="0"/>
                  </a:moveTo>
                  <a:lnTo>
                    <a:pt x="1324701" y="0"/>
                  </a:lnTo>
                  <a:cubicBezTo>
                    <a:pt x="1357365" y="0"/>
                    <a:pt x="1383844" y="26479"/>
                    <a:pt x="1383844" y="59143"/>
                  </a:cubicBezTo>
                  <a:lnTo>
                    <a:pt x="1383844" y="305177"/>
                  </a:lnTo>
                  <a:cubicBezTo>
                    <a:pt x="1383844" y="337841"/>
                    <a:pt x="1357365" y="364320"/>
                    <a:pt x="1324701" y="364320"/>
                  </a:cubicBezTo>
                  <a:lnTo>
                    <a:pt x="59143" y="364320"/>
                  </a:lnTo>
                  <a:cubicBezTo>
                    <a:pt x="43457" y="364320"/>
                    <a:pt x="28414" y="358089"/>
                    <a:pt x="17323" y="346997"/>
                  </a:cubicBezTo>
                  <a:cubicBezTo>
                    <a:pt x="6231" y="335906"/>
                    <a:pt x="0" y="320863"/>
                    <a:pt x="0" y="305177"/>
                  </a:cubicBezTo>
                  <a:lnTo>
                    <a:pt x="0" y="59143"/>
                  </a:lnTo>
                  <a:cubicBezTo>
                    <a:pt x="0" y="26479"/>
                    <a:pt x="26479" y="0"/>
                    <a:pt x="591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83844" cy="402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20694" y="2770015"/>
            <a:ext cx="4645403" cy="4645403"/>
            <a:chOff x="0" y="0"/>
            <a:chExt cx="1652976" cy="16529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46612" y="0"/>
                  </a:moveTo>
                  <a:lnTo>
                    <a:pt x="1606364" y="0"/>
                  </a:lnTo>
                  <a:cubicBezTo>
                    <a:pt x="1618726" y="0"/>
                    <a:pt x="1630582" y="4911"/>
                    <a:pt x="1639324" y="13652"/>
                  </a:cubicBezTo>
                  <a:cubicBezTo>
                    <a:pt x="1648065" y="22394"/>
                    <a:pt x="1652976" y="34250"/>
                    <a:pt x="1652976" y="46612"/>
                  </a:cubicBezTo>
                  <a:lnTo>
                    <a:pt x="1652976" y="1606364"/>
                  </a:lnTo>
                  <a:cubicBezTo>
                    <a:pt x="1652976" y="1618726"/>
                    <a:pt x="1648065" y="1630582"/>
                    <a:pt x="1639324" y="1639324"/>
                  </a:cubicBezTo>
                  <a:cubicBezTo>
                    <a:pt x="1630582" y="1648065"/>
                    <a:pt x="1618726" y="1652976"/>
                    <a:pt x="1606364" y="1652976"/>
                  </a:cubicBezTo>
                  <a:lnTo>
                    <a:pt x="46612" y="1652976"/>
                  </a:lnTo>
                  <a:cubicBezTo>
                    <a:pt x="34250" y="1652976"/>
                    <a:pt x="22394" y="1648065"/>
                    <a:pt x="13652" y="1639324"/>
                  </a:cubicBezTo>
                  <a:cubicBezTo>
                    <a:pt x="4911" y="1630582"/>
                    <a:pt x="0" y="1618726"/>
                    <a:pt x="0" y="1606364"/>
                  </a:cubicBezTo>
                  <a:lnTo>
                    <a:pt x="0" y="46612"/>
                  </a:lnTo>
                  <a:cubicBezTo>
                    <a:pt x="0" y="34250"/>
                    <a:pt x="4911" y="22394"/>
                    <a:pt x="13652" y="13652"/>
                  </a:cubicBezTo>
                  <a:cubicBezTo>
                    <a:pt x="22394" y="4911"/>
                    <a:pt x="34250" y="0"/>
                    <a:pt x="466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99500" y="3040520"/>
            <a:ext cx="4087792" cy="4104392"/>
            <a:chOff x="0" y="0"/>
            <a:chExt cx="404756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43560" y="0"/>
                  </a:moveTo>
                  <a:lnTo>
                    <a:pt x="361196" y="0"/>
                  </a:lnTo>
                  <a:cubicBezTo>
                    <a:pt x="385254" y="0"/>
                    <a:pt x="404756" y="19502"/>
                    <a:pt x="404756" y="43560"/>
                  </a:cubicBezTo>
                  <a:lnTo>
                    <a:pt x="404756" y="362840"/>
                  </a:lnTo>
                  <a:cubicBezTo>
                    <a:pt x="404756" y="386898"/>
                    <a:pt x="385254" y="406400"/>
                    <a:pt x="361196" y="406400"/>
                  </a:cubicBezTo>
                  <a:lnTo>
                    <a:pt x="43560" y="406400"/>
                  </a:lnTo>
                  <a:cubicBezTo>
                    <a:pt x="19502" y="406400"/>
                    <a:pt x="0" y="386898"/>
                    <a:pt x="0" y="362840"/>
                  </a:cubicBezTo>
                  <a:lnTo>
                    <a:pt x="0" y="43560"/>
                  </a:lnTo>
                  <a:cubicBezTo>
                    <a:pt x="0" y="19502"/>
                    <a:pt x="19502" y="0"/>
                    <a:pt x="43560" y="0"/>
                  </a:cubicBezTo>
                  <a:close/>
                </a:path>
              </a:pathLst>
            </a:custGeom>
            <a:blipFill>
              <a:blip r:embed="rId3"/>
              <a:stretch>
                <a:fillRect l="-24374" t="0" r="-24374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1739" y="777895"/>
            <a:ext cx="1450026" cy="1450026"/>
          </a:xfrm>
          <a:custGeom>
            <a:avLst/>
            <a:gdLst/>
            <a:ahLst/>
            <a:cxnLst/>
            <a:rect r="r" b="b" t="t" l="l"/>
            <a:pathLst>
              <a:path h="1450026" w="1450026">
                <a:moveTo>
                  <a:pt x="0" y="0"/>
                </a:moveTo>
                <a:lnTo>
                  <a:pt x="1450026" y="0"/>
                </a:lnTo>
                <a:lnTo>
                  <a:pt x="1450026" y="1450026"/>
                </a:lnTo>
                <a:lnTo>
                  <a:pt x="0" y="1450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76769" y="3048016"/>
            <a:ext cx="10012154" cy="20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predictivo de la deserción de clientes en el sector de telecomunicaciones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06752" y="6748577"/>
            <a:ext cx="8855193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Asignatura: Modelos predictivos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Profesor: Juan Marcos Castillo, PhD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Presentado por: Kely Feng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14671" y="1062320"/>
            <a:ext cx="10230020" cy="89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5"/>
              </a:lnSpc>
            </a:pPr>
            <a:r>
              <a:rPr lang="en-US" sz="221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Universidad Tecnológica de Panamá</a:t>
            </a:r>
          </a:p>
          <a:p>
            <a:pPr algn="l">
              <a:lnSpc>
                <a:spcPts val="2305"/>
              </a:lnSpc>
            </a:pPr>
            <a:r>
              <a:rPr lang="en-US" sz="221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Facultad de Ingeniería de Sistemas de Computación</a:t>
            </a:r>
          </a:p>
          <a:p>
            <a:pPr algn="l">
              <a:lnSpc>
                <a:spcPts val="2305"/>
              </a:lnSpc>
            </a:pPr>
            <a:r>
              <a:rPr lang="en-US" sz="221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Maestría en Analítica de Datos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73086" y="2966183"/>
            <a:ext cx="6378824" cy="2848756"/>
            <a:chOff x="0" y="0"/>
            <a:chExt cx="1100078" cy="4912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0078" cy="491290"/>
            </a:xfrm>
            <a:custGeom>
              <a:avLst/>
              <a:gdLst/>
              <a:ahLst/>
              <a:cxnLst/>
              <a:rect r="r" b="b" t="t" l="l"/>
              <a:pathLst>
                <a:path h="491290" w="1100078">
                  <a:moveTo>
                    <a:pt x="27915" y="0"/>
                  </a:moveTo>
                  <a:lnTo>
                    <a:pt x="1072163" y="0"/>
                  </a:lnTo>
                  <a:cubicBezTo>
                    <a:pt x="1087580" y="0"/>
                    <a:pt x="1100078" y="12498"/>
                    <a:pt x="1100078" y="27915"/>
                  </a:cubicBezTo>
                  <a:lnTo>
                    <a:pt x="1100078" y="463375"/>
                  </a:lnTo>
                  <a:cubicBezTo>
                    <a:pt x="1100078" y="478792"/>
                    <a:pt x="1087580" y="491290"/>
                    <a:pt x="1072163" y="491290"/>
                  </a:cubicBezTo>
                  <a:lnTo>
                    <a:pt x="27915" y="491290"/>
                  </a:lnTo>
                  <a:cubicBezTo>
                    <a:pt x="12498" y="491290"/>
                    <a:pt x="0" y="478792"/>
                    <a:pt x="0" y="463375"/>
                  </a:cubicBezTo>
                  <a:lnTo>
                    <a:pt x="0" y="27915"/>
                  </a:lnTo>
                  <a:cubicBezTo>
                    <a:pt x="0" y="12498"/>
                    <a:pt x="12498" y="0"/>
                    <a:pt x="2791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976" r="0" b="-1297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87959" y="4571739"/>
            <a:ext cx="2749078" cy="2749078"/>
            <a:chOff x="0" y="0"/>
            <a:chExt cx="1652976" cy="16529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8766" y="0"/>
                  </a:moveTo>
                  <a:lnTo>
                    <a:pt x="1574210" y="0"/>
                  </a:lnTo>
                  <a:cubicBezTo>
                    <a:pt x="1617712" y="0"/>
                    <a:pt x="1652976" y="35265"/>
                    <a:pt x="1652976" y="78766"/>
                  </a:cubicBezTo>
                  <a:lnTo>
                    <a:pt x="1652976" y="1574210"/>
                  </a:lnTo>
                  <a:cubicBezTo>
                    <a:pt x="1652976" y="1617712"/>
                    <a:pt x="1617712" y="1652976"/>
                    <a:pt x="1574210" y="1652976"/>
                  </a:cubicBezTo>
                  <a:lnTo>
                    <a:pt x="78766" y="1652976"/>
                  </a:lnTo>
                  <a:cubicBezTo>
                    <a:pt x="35265" y="1652976"/>
                    <a:pt x="0" y="1617712"/>
                    <a:pt x="0" y="1574210"/>
                  </a:cubicBezTo>
                  <a:lnTo>
                    <a:pt x="0" y="78766"/>
                  </a:lnTo>
                  <a:cubicBezTo>
                    <a:pt x="0" y="35265"/>
                    <a:pt x="35265" y="0"/>
                    <a:pt x="787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52952" y="4731820"/>
            <a:ext cx="2419092" cy="2428916"/>
            <a:chOff x="0" y="0"/>
            <a:chExt cx="404756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3608" y="0"/>
                  </a:moveTo>
                  <a:lnTo>
                    <a:pt x="331148" y="0"/>
                  </a:lnTo>
                  <a:cubicBezTo>
                    <a:pt x="350671" y="0"/>
                    <a:pt x="369393" y="7755"/>
                    <a:pt x="383197" y="21559"/>
                  </a:cubicBezTo>
                  <a:cubicBezTo>
                    <a:pt x="397001" y="35363"/>
                    <a:pt x="404756" y="54086"/>
                    <a:pt x="404756" y="73608"/>
                  </a:cubicBezTo>
                  <a:lnTo>
                    <a:pt x="404756" y="332792"/>
                  </a:lnTo>
                  <a:cubicBezTo>
                    <a:pt x="404756" y="352314"/>
                    <a:pt x="397001" y="371037"/>
                    <a:pt x="383197" y="384841"/>
                  </a:cubicBezTo>
                  <a:cubicBezTo>
                    <a:pt x="369393" y="398645"/>
                    <a:pt x="350671" y="406400"/>
                    <a:pt x="331148" y="406400"/>
                  </a:cubicBezTo>
                  <a:lnTo>
                    <a:pt x="73608" y="406400"/>
                  </a:lnTo>
                  <a:cubicBezTo>
                    <a:pt x="54086" y="406400"/>
                    <a:pt x="35363" y="398645"/>
                    <a:pt x="21559" y="384841"/>
                  </a:cubicBezTo>
                  <a:cubicBezTo>
                    <a:pt x="7755" y="371037"/>
                    <a:pt x="0" y="352314"/>
                    <a:pt x="0" y="332792"/>
                  </a:cubicBezTo>
                  <a:lnTo>
                    <a:pt x="0" y="73608"/>
                  </a:lnTo>
                  <a:cubicBezTo>
                    <a:pt x="0" y="54086"/>
                    <a:pt x="7755" y="35363"/>
                    <a:pt x="21559" y="21559"/>
                  </a:cubicBezTo>
                  <a:cubicBezTo>
                    <a:pt x="35363" y="7755"/>
                    <a:pt x="54086" y="0"/>
                    <a:pt x="73608" y="0"/>
                  </a:cubicBezTo>
                  <a:close/>
                </a:path>
              </a:pathLst>
            </a:custGeom>
            <a:blipFill>
              <a:blip r:embed="rId4"/>
              <a:stretch>
                <a:fillRect l="-21957" t="0" r="-2195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34475" y="1503551"/>
            <a:ext cx="6669234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 motivación personal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4475" y="4088505"/>
            <a:ext cx="6669234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Puntos clave:</a:t>
            </a:r>
          </a:p>
          <a:p>
            <a:pPr algn="just">
              <a:lnSpc>
                <a:spcPts val="3400"/>
              </a:lnSpc>
            </a:pP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Transformar información aparentemente dispersa en conclusiones que puedan tener un impacto tangible en la vida real. </a:t>
            </a:r>
          </a:p>
          <a:p>
            <a:pPr algn="just">
              <a:lnSpc>
                <a:spcPts val="3400"/>
              </a:lnSpc>
            </a:pP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Oportunidad para fortalecer mis habilidades técnicas y analíticas, y para comprobar cómo la teoría aprendida se traduce en la práctica.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691341" y="-140337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8992" y="1076325"/>
            <a:ext cx="11095723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Buscando el dataset: una odisea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313863" y="3909125"/>
            <a:ext cx="11020481" cy="3171125"/>
            <a:chOff x="0" y="0"/>
            <a:chExt cx="1707361" cy="491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7361" cy="491290"/>
            </a:xfrm>
            <a:custGeom>
              <a:avLst/>
              <a:gdLst/>
              <a:ahLst/>
              <a:cxnLst/>
              <a:rect r="r" b="b" t="t" l="l"/>
              <a:pathLst>
                <a:path h="491290" w="1707361">
                  <a:moveTo>
                    <a:pt x="16158" y="0"/>
                  </a:moveTo>
                  <a:lnTo>
                    <a:pt x="1691203" y="0"/>
                  </a:lnTo>
                  <a:cubicBezTo>
                    <a:pt x="1695489" y="0"/>
                    <a:pt x="1699598" y="1702"/>
                    <a:pt x="1702628" y="4732"/>
                  </a:cubicBezTo>
                  <a:cubicBezTo>
                    <a:pt x="1705659" y="7763"/>
                    <a:pt x="1707361" y="11872"/>
                    <a:pt x="1707361" y="16158"/>
                  </a:cubicBezTo>
                  <a:lnTo>
                    <a:pt x="1707361" y="475133"/>
                  </a:lnTo>
                  <a:cubicBezTo>
                    <a:pt x="1707361" y="479418"/>
                    <a:pt x="1705659" y="483528"/>
                    <a:pt x="1702628" y="486558"/>
                  </a:cubicBezTo>
                  <a:cubicBezTo>
                    <a:pt x="1699598" y="489588"/>
                    <a:pt x="1695489" y="491290"/>
                    <a:pt x="1691203" y="491290"/>
                  </a:cubicBezTo>
                  <a:lnTo>
                    <a:pt x="16158" y="491290"/>
                  </a:lnTo>
                  <a:cubicBezTo>
                    <a:pt x="11872" y="491290"/>
                    <a:pt x="7763" y="489588"/>
                    <a:pt x="4732" y="486558"/>
                  </a:cubicBezTo>
                  <a:cubicBezTo>
                    <a:pt x="1702" y="483528"/>
                    <a:pt x="0" y="479418"/>
                    <a:pt x="0" y="475133"/>
                  </a:cubicBezTo>
                  <a:lnTo>
                    <a:pt x="0" y="16158"/>
                  </a:lnTo>
                  <a:cubicBezTo>
                    <a:pt x="0" y="11872"/>
                    <a:pt x="1702" y="7763"/>
                    <a:pt x="4732" y="4732"/>
                  </a:cubicBezTo>
                  <a:cubicBezTo>
                    <a:pt x="7763" y="1702"/>
                    <a:pt x="11872" y="0"/>
                    <a:pt x="1615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737" r="0" b="-5273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85515" y="3948555"/>
            <a:ext cx="6167189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Buscar y seleccionar la data fue una experiencia enriquecedora y también retadora. 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Comencé identificando diferentes fuentes abiertas, revisando la calidad y estructura de los datasets disponibles. La búsqueda me permitió entender la importancia de contar con datos limpios, actualizados y con suficiente información relevante.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7546975"/>
            <a:ext cx="7671929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 proceso me enseñó que la elección del dataset no es trivial: implica evaluar el propósito del estudio, la disponibilidad de variables, y la representatividad de los datos para el problema real que se quiere abordar.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66896" y="2338370"/>
            <a:ext cx="8172530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Lecciones del EDA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763326" y="2148632"/>
            <a:ext cx="4834841" cy="8423951"/>
            <a:chOff x="0" y="0"/>
            <a:chExt cx="726717" cy="12661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36829" y="0"/>
                  </a:moveTo>
                  <a:lnTo>
                    <a:pt x="689887" y="0"/>
                  </a:lnTo>
                  <a:cubicBezTo>
                    <a:pt x="699655" y="0"/>
                    <a:pt x="709023" y="3880"/>
                    <a:pt x="715930" y="10787"/>
                  </a:cubicBezTo>
                  <a:cubicBezTo>
                    <a:pt x="722837" y="17694"/>
                    <a:pt x="726717" y="27062"/>
                    <a:pt x="726717" y="36829"/>
                  </a:cubicBezTo>
                  <a:lnTo>
                    <a:pt x="726717" y="1229361"/>
                  </a:lnTo>
                  <a:cubicBezTo>
                    <a:pt x="726717" y="1249701"/>
                    <a:pt x="710228" y="1266190"/>
                    <a:pt x="689887" y="1266190"/>
                  </a:cubicBezTo>
                  <a:lnTo>
                    <a:pt x="36829" y="1266190"/>
                  </a:lnTo>
                  <a:cubicBezTo>
                    <a:pt x="16489" y="1266190"/>
                    <a:pt x="0" y="1249701"/>
                    <a:pt x="0" y="1229361"/>
                  </a:cubicBezTo>
                  <a:lnTo>
                    <a:pt x="0" y="36829"/>
                  </a:lnTo>
                  <a:cubicBezTo>
                    <a:pt x="0" y="16489"/>
                    <a:pt x="16489" y="0"/>
                    <a:pt x="36829" y="0"/>
                  </a:cubicBezTo>
                  <a:close/>
                </a:path>
              </a:pathLst>
            </a:custGeom>
            <a:blipFill>
              <a:blip r:embed="rId2"/>
              <a:stretch>
                <a:fillRect l="-138205" t="0" r="-2330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943510" y="3866645"/>
            <a:ext cx="5010873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El análisis descriptivo me dejó varias lecciones valiosas, tanto a nivel metodológico como en los hallazgos concretos del dataset.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66896" y="3990470"/>
            <a:ext cx="1556234" cy="593627"/>
            <a:chOff x="0" y="0"/>
            <a:chExt cx="219360" cy="83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70773" y="4079337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EDA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43510" y="6416170"/>
            <a:ext cx="5010873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¿Cuáles son las variables que influyen en la deserción de clientes en la industria? ¿Qué podemos hacer para retener a los mismos?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866896" y="6539995"/>
            <a:ext cx="1556234" cy="593627"/>
            <a:chOff x="0" y="0"/>
            <a:chExt cx="219360" cy="83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9360" cy="83675"/>
            </a:xfrm>
            <a:custGeom>
              <a:avLst/>
              <a:gdLst/>
              <a:ahLst/>
              <a:cxnLst/>
              <a:rect r="r" b="b" t="t" l="l"/>
              <a:pathLst>
                <a:path h="83675" w="219360">
                  <a:moveTo>
                    <a:pt x="41838" y="0"/>
                  </a:moveTo>
                  <a:lnTo>
                    <a:pt x="177522" y="0"/>
                  </a:lnTo>
                  <a:cubicBezTo>
                    <a:pt x="188618" y="0"/>
                    <a:pt x="199260" y="4408"/>
                    <a:pt x="207106" y="12254"/>
                  </a:cubicBezTo>
                  <a:cubicBezTo>
                    <a:pt x="214952" y="20100"/>
                    <a:pt x="219360" y="30742"/>
                    <a:pt x="219360" y="41838"/>
                  </a:cubicBezTo>
                  <a:lnTo>
                    <a:pt x="219360" y="41838"/>
                  </a:lnTo>
                  <a:cubicBezTo>
                    <a:pt x="219360" y="52934"/>
                    <a:pt x="214952" y="63575"/>
                    <a:pt x="207106" y="71421"/>
                  </a:cubicBezTo>
                  <a:cubicBezTo>
                    <a:pt x="199260" y="79267"/>
                    <a:pt x="188618" y="83675"/>
                    <a:pt x="177522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9360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070773" y="6628862"/>
            <a:ext cx="11484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Churn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3355" y="-1072128"/>
            <a:ext cx="11357123" cy="5778486"/>
            <a:chOff x="0" y="0"/>
            <a:chExt cx="6134649" cy="31212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34649" cy="3121299"/>
            </a:xfrm>
            <a:custGeom>
              <a:avLst/>
              <a:gdLst/>
              <a:ahLst/>
              <a:cxnLst/>
              <a:rect r="r" b="b" t="t" l="l"/>
              <a:pathLst>
                <a:path h="3121299" w="6134649">
                  <a:moveTo>
                    <a:pt x="19066" y="0"/>
                  </a:moveTo>
                  <a:lnTo>
                    <a:pt x="6115583" y="0"/>
                  </a:lnTo>
                  <a:cubicBezTo>
                    <a:pt x="6126113" y="0"/>
                    <a:pt x="6134649" y="8536"/>
                    <a:pt x="6134649" y="19066"/>
                  </a:cubicBezTo>
                  <a:lnTo>
                    <a:pt x="6134649" y="3102234"/>
                  </a:lnTo>
                  <a:cubicBezTo>
                    <a:pt x="6134649" y="3107290"/>
                    <a:pt x="6132640" y="3112140"/>
                    <a:pt x="6129065" y="3115715"/>
                  </a:cubicBezTo>
                  <a:cubicBezTo>
                    <a:pt x="6125489" y="3119291"/>
                    <a:pt x="6120640" y="3121299"/>
                    <a:pt x="6115583" y="3121299"/>
                  </a:cubicBezTo>
                  <a:lnTo>
                    <a:pt x="19066" y="3121299"/>
                  </a:lnTo>
                  <a:cubicBezTo>
                    <a:pt x="8536" y="3121299"/>
                    <a:pt x="0" y="3112763"/>
                    <a:pt x="0" y="3102234"/>
                  </a:cubicBezTo>
                  <a:lnTo>
                    <a:pt x="0" y="19066"/>
                  </a:lnTo>
                  <a:cubicBezTo>
                    <a:pt x="0" y="8536"/>
                    <a:pt x="8536" y="0"/>
                    <a:pt x="19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34649" cy="3159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35917" y="-304125"/>
            <a:ext cx="4565789" cy="4584330"/>
            <a:chOff x="0" y="0"/>
            <a:chExt cx="40475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2"/>
              <a:stretch>
                <a:fillRect l="-45171" t="0" r="-4517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904718" y="-304125"/>
            <a:ext cx="4565789" cy="4584330"/>
            <a:chOff x="0" y="0"/>
            <a:chExt cx="404756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3"/>
              <a:stretch>
                <a:fillRect l="-25351" t="0" r="-2535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35942" y="6617553"/>
            <a:ext cx="5051344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Análisis predictivo: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Selección de variables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Selección de modelos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Interpretación de resultados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4564371">
            <a:off x="15451371" y="3490371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13355" y="4706358"/>
            <a:ext cx="9701298" cy="5638879"/>
          </a:xfrm>
          <a:custGeom>
            <a:avLst/>
            <a:gdLst/>
            <a:ahLst/>
            <a:cxnLst/>
            <a:rect r="r" b="b" t="t" l="l"/>
            <a:pathLst>
              <a:path h="5638879" w="9701298">
                <a:moveTo>
                  <a:pt x="0" y="0"/>
                </a:moveTo>
                <a:lnTo>
                  <a:pt x="9701297" y="0"/>
                </a:lnTo>
                <a:lnTo>
                  <a:pt x="9701297" y="5638879"/>
                </a:lnTo>
                <a:lnTo>
                  <a:pt x="0" y="5638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35942" y="1719566"/>
            <a:ext cx="5051344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 proceso analítico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5942" y="4039104"/>
            <a:ext cx="5051344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Análisis descriptivo: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Exploración inicial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Limpieza de datos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Visualización de las variables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Análisis de correlación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80427"/>
            <a:ext cx="9035239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Descubrimientos de la investigación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707435" y="3231298"/>
            <a:ext cx="19702870" cy="3923023"/>
            <a:chOff x="0" y="0"/>
            <a:chExt cx="3052490" cy="6077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52490" cy="607779"/>
            </a:xfrm>
            <a:custGeom>
              <a:avLst/>
              <a:gdLst/>
              <a:ahLst/>
              <a:cxnLst/>
              <a:rect r="r" b="b" t="t" l="l"/>
              <a:pathLst>
                <a:path h="607779" w="3052490">
                  <a:moveTo>
                    <a:pt x="9037" y="0"/>
                  </a:moveTo>
                  <a:lnTo>
                    <a:pt x="3043453" y="0"/>
                  </a:lnTo>
                  <a:cubicBezTo>
                    <a:pt x="3048444" y="0"/>
                    <a:pt x="3052490" y="4046"/>
                    <a:pt x="3052490" y="9037"/>
                  </a:cubicBezTo>
                  <a:lnTo>
                    <a:pt x="3052490" y="598741"/>
                  </a:lnTo>
                  <a:cubicBezTo>
                    <a:pt x="3052490" y="603733"/>
                    <a:pt x="3048444" y="607779"/>
                    <a:pt x="3043453" y="607779"/>
                  </a:cubicBezTo>
                  <a:lnTo>
                    <a:pt x="9037" y="607779"/>
                  </a:lnTo>
                  <a:cubicBezTo>
                    <a:pt x="4046" y="607779"/>
                    <a:pt x="0" y="603733"/>
                    <a:pt x="0" y="598741"/>
                  </a:cubicBezTo>
                  <a:lnTo>
                    <a:pt x="0" y="9037"/>
                  </a:lnTo>
                  <a:cubicBezTo>
                    <a:pt x="0" y="4046"/>
                    <a:pt x="4046" y="0"/>
                    <a:pt x="903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8338" r="0" b="-13833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57882" y="5192810"/>
            <a:ext cx="8211508" cy="4262677"/>
            <a:chOff x="0" y="0"/>
            <a:chExt cx="4435518" cy="23025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35518" cy="2302522"/>
            </a:xfrm>
            <a:custGeom>
              <a:avLst/>
              <a:gdLst/>
              <a:ahLst/>
              <a:cxnLst/>
              <a:rect r="r" b="b" t="t" l="l"/>
              <a:pathLst>
                <a:path h="2302522" w="4435518">
                  <a:moveTo>
                    <a:pt x="26370" y="0"/>
                  </a:moveTo>
                  <a:lnTo>
                    <a:pt x="4409149" y="0"/>
                  </a:lnTo>
                  <a:cubicBezTo>
                    <a:pt x="4416142" y="0"/>
                    <a:pt x="4422849" y="2778"/>
                    <a:pt x="4427794" y="7723"/>
                  </a:cubicBezTo>
                  <a:cubicBezTo>
                    <a:pt x="4432740" y="12669"/>
                    <a:pt x="4435518" y="19376"/>
                    <a:pt x="4435518" y="26370"/>
                  </a:cubicBezTo>
                  <a:lnTo>
                    <a:pt x="4435518" y="2276153"/>
                  </a:lnTo>
                  <a:cubicBezTo>
                    <a:pt x="4435518" y="2283146"/>
                    <a:pt x="4432740" y="2289853"/>
                    <a:pt x="4427794" y="2294799"/>
                  </a:cubicBezTo>
                  <a:cubicBezTo>
                    <a:pt x="4422849" y="2299744"/>
                    <a:pt x="4416142" y="2302522"/>
                    <a:pt x="4409149" y="2302522"/>
                  </a:cubicBezTo>
                  <a:lnTo>
                    <a:pt x="26370" y="2302522"/>
                  </a:lnTo>
                  <a:cubicBezTo>
                    <a:pt x="19376" y="2302522"/>
                    <a:pt x="12669" y="2299744"/>
                    <a:pt x="7723" y="2294799"/>
                  </a:cubicBezTo>
                  <a:cubicBezTo>
                    <a:pt x="2778" y="2289853"/>
                    <a:pt x="0" y="2283146"/>
                    <a:pt x="0" y="2276153"/>
                  </a:cubicBezTo>
                  <a:lnTo>
                    <a:pt x="0" y="26370"/>
                  </a:lnTo>
                  <a:cubicBezTo>
                    <a:pt x="0" y="19376"/>
                    <a:pt x="2778" y="12669"/>
                    <a:pt x="7723" y="7723"/>
                  </a:cubicBezTo>
                  <a:cubicBezTo>
                    <a:pt x="12669" y="2778"/>
                    <a:pt x="19376" y="0"/>
                    <a:pt x="26370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35518" cy="234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002516" y="5859642"/>
            <a:ext cx="6998796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Relación entre ciertos factores y el churn, como el tipo de contrato y los servicios adicionales contratados.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Importancia de balancear las clases y ajustar las métricas para evaluar el rendimiento real. 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analítica predictiva es una herramienta poderosa para anticipar riesgos.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6907187" y="22537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7209" y="760734"/>
            <a:ext cx="8624969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 pudiese empezar de cero...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85972" y="2158227"/>
            <a:ext cx="2632148" cy="2632148"/>
            <a:chOff x="0" y="0"/>
            <a:chExt cx="1652976" cy="1652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43947" y="2311499"/>
            <a:ext cx="2316198" cy="2325603"/>
            <a:chOff x="0" y="0"/>
            <a:chExt cx="404756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6878" y="0"/>
                  </a:moveTo>
                  <a:lnTo>
                    <a:pt x="327879" y="0"/>
                  </a:lnTo>
                  <a:cubicBezTo>
                    <a:pt x="370337" y="0"/>
                    <a:pt x="404756" y="34419"/>
                    <a:pt x="404756" y="76878"/>
                  </a:cubicBezTo>
                  <a:lnTo>
                    <a:pt x="404756" y="329522"/>
                  </a:lnTo>
                  <a:cubicBezTo>
                    <a:pt x="404756" y="371981"/>
                    <a:pt x="370337" y="406400"/>
                    <a:pt x="327879" y="406400"/>
                  </a:cubicBezTo>
                  <a:lnTo>
                    <a:pt x="76878" y="406400"/>
                  </a:lnTo>
                  <a:cubicBezTo>
                    <a:pt x="34419" y="406400"/>
                    <a:pt x="0" y="371981"/>
                    <a:pt x="0" y="329522"/>
                  </a:cubicBezTo>
                  <a:lnTo>
                    <a:pt x="0" y="76878"/>
                  </a:lnTo>
                  <a:cubicBezTo>
                    <a:pt x="0" y="34419"/>
                    <a:pt x="34419" y="0"/>
                    <a:pt x="76878" y="0"/>
                  </a:cubicBezTo>
                  <a:close/>
                </a:path>
              </a:pathLst>
            </a:custGeom>
            <a:blipFill>
              <a:blip r:embed="rId3"/>
              <a:stretch>
                <a:fillRect l="-25351" t="0" r="-2535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373271" y="2158227"/>
            <a:ext cx="2632148" cy="2632148"/>
            <a:chOff x="0" y="0"/>
            <a:chExt cx="1652976" cy="16529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531246" y="2311499"/>
            <a:ext cx="2316198" cy="2325603"/>
            <a:chOff x="0" y="0"/>
            <a:chExt cx="404756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6878" y="0"/>
                  </a:moveTo>
                  <a:lnTo>
                    <a:pt x="327879" y="0"/>
                  </a:lnTo>
                  <a:cubicBezTo>
                    <a:pt x="370337" y="0"/>
                    <a:pt x="404756" y="34419"/>
                    <a:pt x="404756" y="76878"/>
                  </a:cubicBezTo>
                  <a:lnTo>
                    <a:pt x="404756" y="329522"/>
                  </a:lnTo>
                  <a:cubicBezTo>
                    <a:pt x="404756" y="371981"/>
                    <a:pt x="370337" y="406400"/>
                    <a:pt x="327879" y="406400"/>
                  </a:cubicBezTo>
                  <a:lnTo>
                    <a:pt x="76878" y="406400"/>
                  </a:lnTo>
                  <a:cubicBezTo>
                    <a:pt x="34419" y="406400"/>
                    <a:pt x="0" y="371981"/>
                    <a:pt x="0" y="329522"/>
                  </a:cubicBezTo>
                  <a:lnTo>
                    <a:pt x="0" y="76878"/>
                  </a:lnTo>
                  <a:cubicBezTo>
                    <a:pt x="0" y="34419"/>
                    <a:pt x="34419" y="0"/>
                    <a:pt x="76878" y="0"/>
                  </a:cubicBezTo>
                  <a:close/>
                </a:path>
              </a:pathLst>
            </a:custGeom>
            <a:blipFill>
              <a:blip r:embed="rId4"/>
              <a:stretch>
                <a:fillRect l="-25351" t="0" r="-2535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350447" y="4637102"/>
            <a:ext cx="7264852" cy="4470385"/>
            <a:chOff x="0" y="0"/>
            <a:chExt cx="4562293" cy="28073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62293" cy="2807381"/>
            </a:xfrm>
            <a:custGeom>
              <a:avLst/>
              <a:gdLst/>
              <a:ahLst/>
              <a:cxnLst/>
              <a:rect r="r" b="b" t="t" l="l"/>
              <a:pathLst>
                <a:path h="2807381" w="4562293">
                  <a:moveTo>
                    <a:pt x="29806" y="0"/>
                  </a:moveTo>
                  <a:lnTo>
                    <a:pt x="4532487" y="0"/>
                  </a:lnTo>
                  <a:cubicBezTo>
                    <a:pt x="4548948" y="0"/>
                    <a:pt x="4562293" y="13344"/>
                    <a:pt x="4562293" y="29806"/>
                  </a:cubicBezTo>
                  <a:lnTo>
                    <a:pt x="4562293" y="2777575"/>
                  </a:lnTo>
                  <a:cubicBezTo>
                    <a:pt x="4562293" y="2794037"/>
                    <a:pt x="4548948" y="2807381"/>
                    <a:pt x="4532487" y="2807381"/>
                  </a:cubicBezTo>
                  <a:lnTo>
                    <a:pt x="29806" y="2807381"/>
                  </a:lnTo>
                  <a:cubicBezTo>
                    <a:pt x="13344" y="2807381"/>
                    <a:pt x="0" y="2794037"/>
                    <a:pt x="0" y="2777575"/>
                  </a:cubicBezTo>
                  <a:lnTo>
                    <a:pt x="0" y="29806"/>
                  </a:lnTo>
                  <a:cubicBezTo>
                    <a:pt x="0" y="13344"/>
                    <a:pt x="13344" y="0"/>
                    <a:pt x="298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62293" cy="284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7209" y="5295199"/>
            <a:ext cx="4109245" cy="5289600"/>
            <a:chOff x="0" y="0"/>
            <a:chExt cx="718092" cy="9243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18092" cy="924359"/>
            </a:xfrm>
            <a:custGeom>
              <a:avLst/>
              <a:gdLst/>
              <a:ahLst/>
              <a:cxnLst/>
              <a:rect r="r" b="b" t="t" l="l"/>
              <a:pathLst>
                <a:path h="924359" w="718092">
                  <a:moveTo>
                    <a:pt x="43333" y="0"/>
                  </a:moveTo>
                  <a:lnTo>
                    <a:pt x="674759" y="0"/>
                  </a:lnTo>
                  <a:cubicBezTo>
                    <a:pt x="698691" y="0"/>
                    <a:pt x="718092" y="19401"/>
                    <a:pt x="718092" y="43333"/>
                  </a:cubicBezTo>
                  <a:lnTo>
                    <a:pt x="718092" y="881027"/>
                  </a:lnTo>
                  <a:cubicBezTo>
                    <a:pt x="718092" y="904959"/>
                    <a:pt x="698691" y="924359"/>
                    <a:pt x="674759" y="924359"/>
                  </a:cubicBezTo>
                  <a:lnTo>
                    <a:pt x="43333" y="924359"/>
                  </a:lnTo>
                  <a:cubicBezTo>
                    <a:pt x="19401" y="924359"/>
                    <a:pt x="0" y="904959"/>
                    <a:pt x="0" y="881027"/>
                  </a:cubicBezTo>
                  <a:lnTo>
                    <a:pt x="0" y="43333"/>
                  </a:lnTo>
                  <a:cubicBezTo>
                    <a:pt x="0" y="19401"/>
                    <a:pt x="19401" y="0"/>
                    <a:pt x="43333" y="0"/>
                  </a:cubicBezTo>
                  <a:close/>
                </a:path>
              </a:pathLst>
            </a:custGeom>
            <a:blipFill>
              <a:blip r:embed="rId5"/>
              <a:stretch>
                <a:fillRect l="-46603" t="0" r="-46603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085972" y="5495711"/>
            <a:ext cx="5919447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Experimentar con modelos más avanzados, como XGBoost o técnicas de ensamble, y ajustar los hiperparámetros de manera más detallada usando validación cruzada. 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Recopilar información adicional sobre la experiencia del cliente.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930181" y="5295199"/>
            <a:ext cx="4109245" cy="5289600"/>
            <a:chOff x="0" y="0"/>
            <a:chExt cx="718092" cy="9243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18092" cy="924359"/>
            </a:xfrm>
            <a:custGeom>
              <a:avLst/>
              <a:gdLst/>
              <a:ahLst/>
              <a:cxnLst/>
              <a:rect r="r" b="b" t="t" l="l"/>
              <a:pathLst>
                <a:path h="924359" w="718092">
                  <a:moveTo>
                    <a:pt x="43333" y="0"/>
                  </a:moveTo>
                  <a:lnTo>
                    <a:pt x="674759" y="0"/>
                  </a:lnTo>
                  <a:cubicBezTo>
                    <a:pt x="698691" y="0"/>
                    <a:pt x="718092" y="19401"/>
                    <a:pt x="718092" y="43333"/>
                  </a:cubicBezTo>
                  <a:lnTo>
                    <a:pt x="718092" y="881027"/>
                  </a:lnTo>
                  <a:cubicBezTo>
                    <a:pt x="718092" y="904959"/>
                    <a:pt x="698691" y="924359"/>
                    <a:pt x="674759" y="924359"/>
                  </a:cubicBezTo>
                  <a:lnTo>
                    <a:pt x="43333" y="924359"/>
                  </a:lnTo>
                  <a:cubicBezTo>
                    <a:pt x="19401" y="924359"/>
                    <a:pt x="0" y="904959"/>
                    <a:pt x="0" y="881027"/>
                  </a:cubicBezTo>
                  <a:lnTo>
                    <a:pt x="0" y="43333"/>
                  </a:lnTo>
                  <a:cubicBezTo>
                    <a:pt x="0" y="19401"/>
                    <a:pt x="19401" y="0"/>
                    <a:pt x="43333" y="0"/>
                  </a:cubicBezTo>
                  <a:close/>
                </a:path>
              </a:pathLst>
            </a:custGeom>
            <a:blipFill>
              <a:blip r:embed="rId6"/>
              <a:stretch>
                <a:fillRect l="-72013" t="0" r="-72013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45858" y="1724408"/>
            <a:ext cx="2839563" cy="2839563"/>
            <a:chOff x="0" y="0"/>
            <a:chExt cx="1652976" cy="1652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6256" y="0"/>
                  </a:moveTo>
                  <a:lnTo>
                    <a:pt x="1576720" y="0"/>
                  </a:lnTo>
                  <a:cubicBezTo>
                    <a:pt x="1618835" y="0"/>
                    <a:pt x="1652976" y="34141"/>
                    <a:pt x="1652976" y="76256"/>
                  </a:cubicBezTo>
                  <a:lnTo>
                    <a:pt x="1652976" y="1576720"/>
                  </a:lnTo>
                  <a:cubicBezTo>
                    <a:pt x="1652976" y="1618835"/>
                    <a:pt x="1618835" y="1652976"/>
                    <a:pt x="1576720" y="1652976"/>
                  </a:cubicBezTo>
                  <a:lnTo>
                    <a:pt x="76256" y="1652976"/>
                  </a:lnTo>
                  <a:cubicBezTo>
                    <a:pt x="34141" y="1652976"/>
                    <a:pt x="0" y="1618835"/>
                    <a:pt x="0" y="1576720"/>
                  </a:cubicBezTo>
                  <a:lnTo>
                    <a:pt x="0" y="76256"/>
                  </a:lnTo>
                  <a:cubicBezTo>
                    <a:pt x="0" y="34141"/>
                    <a:pt x="34141" y="0"/>
                    <a:pt x="762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16281" y="1889758"/>
            <a:ext cx="2498716" cy="2508863"/>
            <a:chOff x="0" y="0"/>
            <a:chExt cx="40475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1262" y="0"/>
                  </a:moveTo>
                  <a:lnTo>
                    <a:pt x="333494" y="0"/>
                  </a:lnTo>
                  <a:cubicBezTo>
                    <a:pt x="372851" y="0"/>
                    <a:pt x="404756" y="31905"/>
                    <a:pt x="404756" y="71262"/>
                  </a:cubicBezTo>
                  <a:lnTo>
                    <a:pt x="404756" y="335138"/>
                  </a:lnTo>
                  <a:cubicBezTo>
                    <a:pt x="404756" y="374495"/>
                    <a:pt x="372851" y="406400"/>
                    <a:pt x="333494" y="406400"/>
                  </a:cubicBezTo>
                  <a:lnTo>
                    <a:pt x="71262" y="406400"/>
                  </a:lnTo>
                  <a:cubicBezTo>
                    <a:pt x="31905" y="406400"/>
                    <a:pt x="0" y="374495"/>
                    <a:pt x="0" y="335138"/>
                  </a:cubicBezTo>
                  <a:lnTo>
                    <a:pt x="0" y="71262"/>
                  </a:lnTo>
                  <a:cubicBezTo>
                    <a:pt x="0" y="31905"/>
                    <a:pt x="31905" y="0"/>
                    <a:pt x="71262" y="0"/>
                  </a:cubicBezTo>
                  <a:close/>
                </a:path>
              </a:pathLst>
            </a:custGeom>
            <a:blipFill>
              <a:blip r:embed="rId2"/>
              <a:stretch>
                <a:fillRect l="-100421" t="0" r="-10042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357818" y="1724408"/>
            <a:ext cx="2839563" cy="2839563"/>
            <a:chOff x="0" y="0"/>
            <a:chExt cx="1652976" cy="16529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6256" y="0"/>
                  </a:moveTo>
                  <a:lnTo>
                    <a:pt x="1576720" y="0"/>
                  </a:lnTo>
                  <a:cubicBezTo>
                    <a:pt x="1618835" y="0"/>
                    <a:pt x="1652976" y="34141"/>
                    <a:pt x="1652976" y="76256"/>
                  </a:cubicBezTo>
                  <a:lnTo>
                    <a:pt x="1652976" y="1576720"/>
                  </a:lnTo>
                  <a:cubicBezTo>
                    <a:pt x="1652976" y="1618835"/>
                    <a:pt x="1618835" y="1652976"/>
                    <a:pt x="1576720" y="1652976"/>
                  </a:cubicBezTo>
                  <a:lnTo>
                    <a:pt x="76256" y="1652976"/>
                  </a:lnTo>
                  <a:cubicBezTo>
                    <a:pt x="34141" y="1652976"/>
                    <a:pt x="0" y="1618835"/>
                    <a:pt x="0" y="1576720"/>
                  </a:cubicBezTo>
                  <a:lnTo>
                    <a:pt x="0" y="76256"/>
                  </a:lnTo>
                  <a:cubicBezTo>
                    <a:pt x="0" y="34141"/>
                    <a:pt x="34141" y="0"/>
                    <a:pt x="762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528242" y="1889758"/>
            <a:ext cx="2498716" cy="2508863"/>
            <a:chOff x="0" y="0"/>
            <a:chExt cx="404756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1262" y="0"/>
                  </a:moveTo>
                  <a:lnTo>
                    <a:pt x="333494" y="0"/>
                  </a:lnTo>
                  <a:cubicBezTo>
                    <a:pt x="372851" y="0"/>
                    <a:pt x="404756" y="31905"/>
                    <a:pt x="404756" y="71262"/>
                  </a:cubicBezTo>
                  <a:lnTo>
                    <a:pt x="404756" y="335138"/>
                  </a:lnTo>
                  <a:cubicBezTo>
                    <a:pt x="404756" y="374495"/>
                    <a:pt x="372851" y="406400"/>
                    <a:pt x="333494" y="406400"/>
                  </a:cubicBezTo>
                  <a:lnTo>
                    <a:pt x="71262" y="406400"/>
                  </a:lnTo>
                  <a:cubicBezTo>
                    <a:pt x="31905" y="406400"/>
                    <a:pt x="0" y="374495"/>
                    <a:pt x="0" y="335138"/>
                  </a:cubicBezTo>
                  <a:lnTo>
                    <a:pt x="0" y="71262"/>
                  </a:lnTo>
                  <a:cubicBezTo>
                    <a:pt x="0" y="31905"/>
                    <a:pt x="31905" y="0"/>
                    <a:pt x="71262" y="0"/>
                  </a:cubicBezTo>
                  <a:close/>
                </a:path>
              </a:pathLst>
            </a:custGeom>
            <a:blipFill>
              <a:blip r:embed="rId3"/>
              <a:stretch>
                <a:fillRect l="-25210" t="0" r="-2521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91409" y="6321558"/>
            <a:ext cx="745577" cy="74557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76678" y="6321558"/>
            <a:ext cx="745577" cy="74557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127139" y="6558534"/>
            <a:ext cx="274116" cy="271624"/>
          </a:xfrm>
          <a:custGeom>
            <a:avLst/>
            <a:gdLst/>
            <a:ahLst/>
            <a:cxnLst/>
            <a:rect r="r" b="b" t="t" l="l"/>
            <a:pathLst>
              <a:path h="271624" w="274116">
                <a:moveTo>
                  <a:pt x="0" y="0"/>
                </a:moveTo>
                <a:lnTo>
                  <a:pt x="274116" y="0"/>
                </a:lnTo>
                <a:lnTo>
                  <a:pt x="274116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813655" y="6558534"/>
            <a:ext cx="271624" cy="271624"/>
          </a:xfrm>
          <a:custGeom>
            <a:avLst/>
            <a:gdLst/>
            <a:ahLst/>
            <a:cxnLst/>
            <a:rect r="r" b="b" t="t" l="l"/>
            <a:pathLst>
              <a:path h="271624" w="271624">
                <a:moveTo>
                  <a:pt x="0" y="0"/>
                </a:moveTo>
                <a:lnTo>
                  <a:pt x="271624" y="0"/>
                </a:lnTo>
                <a:lnTo>
                  <a:pt x="271624" y="271624"/>
                </a:lnTo>
                <a:lnTo>
                  <a:pt x="0" y="271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76856" y="1772033"/>
            <a:ext cx="7892726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descubrí de mí?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63285" y="6602380"/>
            <a:ext cx="5378403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Descubrí que tengo un genuino interés por los retos analíticos y que disfruto el proceso de descubrir “la historia” detrás de los datos.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63285" y="6264408"/>
            <a:ext cx="421747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Primer descubrimiento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48555" y="6602380"/>
            <a:ext cx="5378403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Confirmé mi capacidad de organización y resiliencia para enfrentar tareas complejas, como limpiar datos y ajustar modelos.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48555" y="6264408"/>
            <a:ext cx="399115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Segundo descubrimiento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-5967585">
            <a:off x="4545919" y="228280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266232" y="127257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546757" y="2346689"/>
            <a:ext cx="4885016" cy="4885016"/>
            <a:chOff x="0" y="0"/>
            <a:chExt cx="1652976" cy="1652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44326" y="0"/>
                  </a:moveTo>
                  <a:lnTo>
                    <a:pt x="1608650" y="0"/>
                  </a:lnTo>
                  <a:cubicBezTo>
                    <a:pt x="1633131" y="0"/>
                    <a:pt x="1652976" y="19845"/>
                    <a:pt x="1652976" y="44326"/>
                  </a:cubicBezTo>
                  <a:lnTo>
                    <a:pt x="1652976" y="1608650"/>
                  </a:lnTo>
                  <a:cubicBezTo>
                    <a:pt x="1652976" y="1633131"/>
                    <a:pt x="1633131" y="1652976"/>
                    <a:pt x="1608650" y="1652976"/>
                  </a:cubicBezTo>
                  <a:lnTo>
                    <a:pt x="44326" y="1652976"/>
                  </a:lnTo>
                  <a:cubicBezTo>
                    <a:pt x="32570" y="1652976"/>
                    <a:pt x="21296" y="1648306"/>
                    <a:pt x="12983" y="1639994"/>
                  </a:cubicBezTo>
                  <a:cubicBezTo>
                    <a:pt x="4670" y="1631681"/>
                    <a:pt x="0" y="1620406"/>
                    <a:pt x="0" y="1608650"/>
                  </a:cubicBezTo>
                  <a:lnTo>
                    <a:pt x="0" y="44326"/>
                  </a:lnTo>
                  <a:cubicBezTo>
                    <a:pt x="0" y="19845"/>
                    <a:pt x="19845" y="0"/>
                    <a:pt x="44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839944" y="2631148"/>
            <a:ext cx="4298643" cy="4316099"/>
            <a:chOff x="0" y="0"/>
            <a:chExt cx="404756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41423" y="0"/>
                  </a:moveTo>
                  <a:lnTo>
                    <a:pt x="363333" y="0"/>
                  </a:lnTo>
                  <a:cubicBezTo>
                    <a:pt x="386210" y="0"/>
                    <a:pt x="404756" y="18546"/>
                    <a:pt x="404756" y="41423"/>
                  </a:cubicBezTo>
                  <a:lnTo>
                    <a:pt x="404756" y="364977"/>
                  </a:lnTo>
                  <a:cubicBezTo>
                    <a:pt x="404756" y="387854"/>
                    <a:pt x="386210" y="406400"/>
                    <a:pt x="363333" y="406400"/>
                  </a:cubicBezTo>
                  <a:lnTo>
                    <a:pt x="41423" y="406400"/>
                  </a:lnTo>
                  <a:cubicBezTo>
                    <a:pt x="18546" y="406400"/>
                    <a:pt x="0" y="387854"/>
                    <a:pt x="0" y="364977"/>
                  </a:cubicBezTo>
                  <a:lnTo>
                    <a:pt x="0" y="41423"/>
                  </a:lnTo>
                  <a:cubicBezTo>
                    <a:pt x="0" y="18546"/>
                    <a:pt x="18546" y="0"/>
                    <a:pt x="41423" y="0"/>
                  </a:cubicBezTo>
                  <a:close/>
                </a:path>
              </a:pathLst>
            </a:custGeom>
            <a:blipFill>
              <a:blip r:embed="rId4"/>
              <a:stretch>
                <a:fillRect l="-25778" t="0" r="-2577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53752" y="2780440"/>
            <a:ext cx="8166308" cy="150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2"/>
              </a:lnSpc>
            </a:pPr>
            <a:r>
              <a:rPr lang="en-US" sz="103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3752" y="6053583"/>
            <a:ext cx="7133180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“No hay nadie menos desafortunado que el hombre a quien la adversidad olvida, pues no tiene oportunidad de ponerse a prueba”.</a:t>
            </a:r>
          </a:p>
          <a:p>
            <a:pPr algn="just">
              <a:lnSpc>
                <a:spcPts val="3400"/>
              </a:lnSpc>
            </a:pPr>
          </a:p>
          <a:p>
            <a:pPr algn="r">
              <a:lnSpc>
                <a:spcPts val="3400"/>
              </a:lnSpc>
            </a:pPr>
            <a:r>
              <a:rPr lang="en-US" sz="20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Séneca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3752" y="4514560"/>
            <a:ext cx="509815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6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 SU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DAGtqWlEIWU</dc:identifier>
  <dcterms:modified xsi:type="dcterms:W3CDTF">2011-08-01T06:04:30Z</dcterms:modified>
  <cp:revision>1</cp:revision>
  <dc:title>Presentación_Kely_Feng</dc:title>
</cp:coreProperties>
</file>